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7" r:id="rId2"/>
    <p:sldId id="257" r:id="rId3"/>
    <p:sldId id="258" r:id="rId4"/>
    <p:sldId id="259" r:id="rId5"/>
    <p:sldId id="260" r:id="rId6"/>
    <p:sldId id="261" r:id="rId7"/>
    <p:sldId id="262" r:id="rId8"/>
    <p:sldId id="263" r:id="rId9"/>
    <p:sldId id="264" r:id="rId10"/>
    <p:sldId id="265" r:id="rId11"/>
    <p:sldId id="266" r:id="rId12"/>
    <p:sldId id="268"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689" autoAdjust="0"/>
  </p:normalViewPr>
  <p:slideViewPr>
    <p:cSldViewPr>
      <p:cViewPr varScale="1">
        <p:scale>
          <a:sx n="56" d="100"/>
          <a:sy n="56" d="100"/>
        </p:scale>
        <p:origin x="172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D25291-ADBB-4866-938E-0D570B5229BC}" type="datetimeFigureOut">
              <a:rPr lang="en-GB" smtClean="0"/>
              <a:t>19/09/2018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130602-DB59-4673-915E-7E54178A954C}" type="slidenum">
              <a:rPr lang="en-GB" smtClean="0"/>
              <a:t>‹#›</a:t>
            </a:fld>
            <a:endParaRPr lang="en-GB"/>
          </a:p>
        </p:txBody>
      </p:sp>
    </p:spTree>
    <p:extLst>
      <p:ext uri="{BB962C8B-B14F-4D97-AF65-F5344CB8AC3E}">
        <p14:creationId xmlns:p14="http://schemas.microsoft.com/office/powerpoint/2010/main" val="1897113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past years,</a:t>
            </a:r>
            <a:r>
              <a:rPr lang="en-US" baseline="0" dirty="0"/>
              <a:t> organizations have realized the importance of becoming more aware of the ethical challenges and risks in their firms. As a result, ethical standards in the organizations have matured. The main purpose of carrying out an ethical audit is to provide the organizations with the practical processes and systems to enable them identify the ethical issues affecting the institution, review and assess the adequacy of their practices, and also to design better practical strategies that can help control the risk challenges they face.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2</a:t>
            </a:fld>
            <a:endParaRPr lang="en-GB"/>
          </a:p>
        </p:txBody>
      </p:sp>
    </p:spTree>
    <p:extLst>
      <p:ext uri="{BB962C8B-B14F-4D97-AF65-F5344CB8AC3E}">
        <p14:creationId xmlns:p14="http://schemas.microsoft.com/office/powerpoint/2010/main" val="887949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purpose</a:t>
            </a:r>
            <a:r>
              <a:rPr lang="en-US" baseline="0" dirty="0"/>
              <a:t> of this presentation is to evaluate the specific audit steps that should be undertaken to evaluate the above-highlighted areas.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3</a:t>
            </a:fld>
            <a:endParaRPr lang="en-GB"/>
          </a:p>
        </p:txBody>
      </p:sp>
    </p:spTree>
    <p:extLst>
      <p:ext uri="{BB962C8B-B14F-4D97-AF65-F5344CB8AC3E}">
        <p14:creationId xmlns:p14="http://schemas.microsoft.com/office/powerpoint/2010/main" val="621208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Corn</a:t>
            </a:r>
            <a:r>
              <a:rPr lang="en-US" baseline="0" dirty="0"/>
              <a:t> and Rosenthal (2013) explain the potential risks associated with legal and regulatory compliance within the organization as privacy risks such as inappropriate use of data and mistrust between the organization and the clients. When clients realize that their information is accessed by third parties due to inability of the organization to protect it, they can either look for other organizations or follow the legal processes, which can result in financial penalties, compensation payment in lawsuits and other soft costs such as reputational damage (Lee et al., 2016). </a:t>
            </a:r>
            <a:r>
              <a:rPr lang="en-GB" baseline="0" dirty="0"/>
              <a:t>However, these risks can be mitigated through establishment of an internal data privacy principles and </a:t>
            </a:r>
            <a:r>
              <a:rPr lang="en-GB" baseline="0" dirty="0" err="1"/>
              <a:t>hexa</a:t>
            </a:r>
            <a:r>
              <a:rPr lang="en-GB" baseline="0" dirty="0"/>
              <a:t>-dimensional code of conduct. According to Lee et al. (2016), privacy, trusts, and security are concepts that are closely related. Therefore, the organization must design ways to ensure that this relationship stays and positively impacts the firm. The security-related legal and regulatory compliance issues are done by the members of the organization. Therefore, the strategy is to ensure that the people who have access to the security systems comply with the organization’s standards and procedures. Lee et al. (2016) explain the two major methods or approaches to ensure that people are in compliance with the regulations. Establishing an internal data privacy principles will provide both technical and social solutions. This involves setting the policies based on both traditional jurisdiction and soft laws such as self-binding policies. Second strategy is to adopt the </a:t>
            </a:r>
            <a:r>
              <a:rPr lang="en-GB" baseline="0" dirty="0" err="1"/>
              <a:t>hexa</a:t>
            </a:r>
            <a:r>
              <a:rPr lang="en-GB" baseline="0" dirty="0"/>
              <a:t>-dimension code of conduct that tend to identify the relevant critical factors, secure the support of the top management, and determine the appropriate schedule for quantifying and prioritizing the factors identified (Lee et al., 2016). </a:t>
            </a:r>
            <a:endParaRPr lang="en-US" baseline="0" dirty="0"/>
          </a:p>
        </p:txBody>
      </p:sp>
      <p:sp>
        <p:nvSpPr>
          <p:cNvPr id="4" name="Slide Number Placeholder 3"/>
          <p:cNvSpPr>
            <a:spLocks noGrp="1"/>
          </p:cNvSpPr>
          <p:nvPr>
            <p:ph type="sldNum" sz="quarter" idx="10"/>
          </p:nvPr>
        </p:nvSpPr>
        <p:spPr/>
        <p:txBody>
          <a:bodyPr/>
          <a:lstStyle/>
          <a:p>
            <a:fld id="{FE130602-DB59-4673-915E-7E54178A954C}" type="slidenum">
              <a:rPr lang="en-GB" smtClean="0"/>
              <a:t>4</a:t>
            </a:fld>
            <a:endParaRPr lang="en-GB"/>
          </a:p>
        </p:txBody>
      </p:sp>
    </p:spTree>
    <p:extLst>
      <p:ext uri="{BB962C8B-B14F-4D97-AF65-F5344CB8AC3E}">
        <p14:creationId xmlns:p14="http://schemas.microsoft.com/office/powerpoint/2010/main" val="1898356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a:t>
            </a:r>
            <a:r>
              <a:rPr lang="en-US" baseline="0" dirty="0"/>
              <a:t> that everyone complies with the standards and regulations to protect the security systems, the organization will analyze the data storage system to determine where data is stored and whether something has been tampered with. Secondly, tracking and auditing employees participation after every two weeks will ensure that the employees are aware of the policies that may apply to information security policies (</a:t>
            </a:r>
            <a:r>
              <a:rPr lang="en-US" baseline="0" dirty="0" err="1"/>
              <a:t>Stanganelli</a:t>
            </a:r>
            <a:r>
              <a:rPr lang="en-US" baseline="0" dirty="0"/>
              <a:t>, 2017). </a:t>
            </a:r>
          </a:p>
          <a:p>
            <a:r>
              <a:rPr lang="en-US" baseline="0" dirty="0"/>
              <a:t>Intellectual property and licensing is a critical area in the security system that organization needs to be concerned about. The risks associated with this area include; losing trademark and competitors gaining access to trade secrets. However, these risks can be mitigated through training and educating employees on the importance of secrets in the organization. Secondly, the organization can try to license trustworthy partners with the trade secrets.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5</a:t>
            </a:fld>
            <a:endParaRPr lang="en-GB"/>
          </a:p>
        </p:txBody>
      </p:sp>
    </p:spTree>
    <p:extLst>
      <p:ext uri="{BB962C8B-B14F-4D97-AF65-F5344CB8AC3E}">
        <p14:creationId xmlns:p14="http://schemas.microsoft.com/office/powerpoint/2010/main" val="3367660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Burt</a:t>
            </a:r>
            <a:r>
              <a:rPr lang="en-US" baseline="0" dirty="0"/>
              <a:t> (2014) explains the risks involved with licensing a start-up business or local retailer businesses. According to the author, trusts is important in licensing. Before giving another company your trademark to operate on, it is important to ensure that the business can protect it. Secondly, the organization needs to educate its employees on the importance of secrecy. Employees can disclose the trade secrets for personal gains. Undertaking the training on importance of secrecy at least once a month will ensure that all employees are up to date with the knowledge about the need to keep the organization’s secrets. </a:t>
            </a:r>
          </a:p>
          <a:p>
            <a:r>
              <a:rPr lang="en-US" baseline="0" dirty="0"/>
              <a:t>Compliance with the privacy-related laws and regulations is another important area that organization needs to be concerned about. The risks associated with it include third party data access and costs associated with data breach such as lawsuits or compensation. However, one of the ways to minimize data breach is to develop and maintain the vulnerability management programs such as updating antivirus software (Campbell, 2007). Another way is to build a compliance roadmap in the organization (</a:t>
            </a:r>
            <a:r>
              <a:rPr lang="en-US" baseline="0" dirty="0" err="1"/>
              <a:t>Gottshall</a:t>
            </a:r>
            <a:r>
              <a:rPr lang="en-US" baseline="0" dirty="0"/>
              <a:t>, 2015). Once the organization has identified the applicable legal requirements, it must develop a proper roadmap that highlights the privacy compliance tasks to be undertaken by its members. Roadmap can help the organization keep its privacy compliance efforts and also provide alternative directions to the employees and management regarding the organization’s future practices (</a:t>
            </a:r>
            <a:r>
              <a:rPr lang="en-US" baseline="0" dirty="0" err="1"/>
              <a:t>Gottshall</a:t>
            </a:r>
            <a:r>
              <a:rPr lang="en-US" baseline="0" dirty="0"/>
              <a:t>, 2015).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6</a:t>
            </a:fld>
            <a:endParaRPr lang="en-GB"/>
          </a:p>
        </p:txBody>
      </p:sp>
    </p:spTree>
    <p:extLst>
      <p:ext uri="{BB962C8B-B14F-4D97-AF65-F5344CB8AC3E}">
        <p14:creationId xmlns:p14="http://schemas.microsoft.com/office/powerpoint/2010/main" val="2836697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Campbell (2007) explains</a:t>
            </a:r>
            <a:r>
              <a:rPr lang="en-US" baseline="0" dirty="0"/>
              <a:t> implementing a strong and appropriate vulnerability management system like an antivirus software will ensure that the loss of data in the organization is minimized. Further, developing a roadmap and prioritizing on the identified high risks will limit the cost associated with the data breach. A roadmap will also minimize the cost of implementing new programs related to the security system (</a:t>
            </a:r>
            <a:r>
              <a:rPr lang="en-US" baseline="0" dirty="0" err="1"/>
              <a:t>Gottshall</a:t>
            </a:r>
            <a:r>
              <a:rPr lang="en-US" baseline="0" dirty="0"/>
              <a:t>, 2015). </a:t>
            </a:r>
          </a:p>
          <a:p>
            <a:r>
              <a:rPr lang="en-US" baseline="0" dirty="0"/>
              <a:t>Adequacy of security policies and security awareness training is important part of establishing an effective security policy in the organization. The security awareness training often focuses on familiarizing employees with the critical organizational security protocols and policies (Johnston, 2018).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7</a:t>
            </a:fld>
            <a:endParaRPr lang="en-GB"/>
          </a:p>
        </p:txBody>
      </p:sp>
    </p:spTree>
    <p:extLst>
      <p:ext uri="{BB962C8B-B14F-4D97-AF65-F5344CB8AC3E}">
        <p14:creationId xmlns:p14="http://schemas.microsoft.com/office/powerpoint/2010/main" val="1485098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awareness training</a:t>
            </a:r>
            <a:r>
              <a:rPr lang="en-US" baseline="0" dirty="0"/>
              <a:t> programs are designed to provide employees with the knowledge regarding the security policies of the organization. Employees should be informed about the risks associated with the security policies. For example, some of the risks associated with inadequate security policies include increased vulnerabilities to the systems. Young (2013) explains some of the inadequate policies that can enhance security risks; for instance, bring your own device (BYOD) approach that many organizations use. This approach is effective in improving the employee productivity, but it can also result in increased cases of cyber crime. Further, when there are inadequate policies in the organization, the communication system can be affected. Some of the communication risks associated with uncontrolled policies include transmission of discriminatory, harassing, offensive, and obscene contents. These risks can be mitigated through installation of antivirus software that can detect malware in the system and also develop a content filtering program during the security awareness programs (Johnston, 2018). One of the measures or criteria to ensure that the mitigations work effectively include determining whether the antivirus software installed periodically updates. Periodic software update will protect the company servers and other systems from malicious threats like mobile malware when the BYOD system is in use.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8</a:t>
            </a:fld>
            <a:endParaRPr lang="en-GB"/>
          </a:p>
        </p:txBody>
      </p:sp>
    </p:spTree>
    <p:extLst>
      <p:ext uri="{BB962C8B-B14F-4D97-AF65-F5344CB8AC3E}">
        <p14:creationId xmlns:p14="http://schemas.microsoft.com/office/powerpoint/2010/main" val="1762974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a:t>
            </a:r>
            <a:r>
              <a:rPr lang="en-US" baseline="0" dirty="0"/>
              <a:t> the security awareness training, employees can be shown the reports that can be generated from their logs and the actions that can be taken through content filtering programs. As Johnston (2018) explains, this will help enhance security policies. </a:t>
            </a:r>
          </a:p>
          <a:p>
            <a:r>
              <a:rPr lang="en-US" baseline="0" dirty="0"/>
              <a:t>Identification of security-related risks is not a simple task, but with proper and effective tools, such risks can be minimized. </a:t>
            </a:r>
            <a:r>
              <a:rPr lang="en-US" baseline="0" dirty="0" err="1"/>
              <a:t>Ityokyaa</a:t>
            </a:r>
            <a:r>
              <a:rPr lang="en-US" baseline="0" dirty="0"/>
              <a:t> (2017) explains the importance of identifying the risks, vulnerabilities and threats in the security systems. According to the author, the threats can emerge from different sources such as the spying and destructive malwares (</a:t>
            </a:r>
            <a:r>
              <a:rPr lang="en-US" baseline="0" dirty="0" err="1"/>
              <a:t>Ityokyaa</a:t>
            </a:r>
            <a:r>
              <a:rPr lang="en-US" baseline="0" dirty="0"/>
              <a:t>, 2017).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9</a:t>
            </a:fld>
            <a:endParaRPr lang="en-GB"/>
          </a:p>
        </p:txBody>
      </p:sp>
    </p:spTree>
    <p:extLst>
      <p:ext uri="{BB962C8B-B14F-4D97-AF65-F5344CB8AC3E}">
        <p14:creationId xmlns:p14="http://schemas.microsoft.com/office/powerpoint/2010/main" val="2215667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Ityokyaa</a:t>
            </a:r>
            <a:r>
              <a:rPr lang="en-US" baseline="0" dirty="0"/>
              <a:t> (2017) argues that organizations need to identify the security threats and vulnerabilities. With the increasing demand of technology in organizations, managers should be more aware of the threats that the technology comes with. Some of the ethical risks involved include unauthorized access to the systems and damaged files in the system or slow connection. Each of these threats affect the performance of the organization in different ways. For example, unauthorized access to the system can result in data loss. When the threats are not identified early enough, the internet connection can slow down or some files damaged. Therefore, organizations need to understand the importance of identifying and controlling them before they cause damages. The mitigations identified include installation of an updated antivirus software to detect the malware present in the systems. Also, carry out a continuous risk assessment. According to Stafford and Bjornson (2018), risk assessment is not a one-time event because the system is exposed to risks everyday. </a:t>
            </a:r>
          </a:p>
          <a:p>
            <a:r>
              <a:rPr lang="en-US" baseline="0" dirty="0"/>
              <a:t>Measures to ensure that the mitigations functions appropriately include re-evaluating the risks and vulnerabilities through risk assessment. As Stafford and Bjornson (2018) explain a continuous risk assessment will prevent the company from incurring the extra costs associated with adding another internet connection or increase its speed. Re-evaluation of the risk and vulnerabilities provide the organization with a higher tolerance abilities to threats in the system. </a:t>
            </a:r>
            <a:r>
              <a:rPr lang="en-GB" baseline="0" dirty="0"/>
              <a:t>Also, the mitigations can be evaluated by determining whether the antivirus software is fully up to date to detect and prevent any malware attack (</a:t>
            </a:r>
            <a:r>
              <a:rPr lang="en-GB" baseline="0" dirty="0" err="1"/>
              <a:t>Ityokyaa</a:t>
            </a:r>
            <a:r>
              <a:rPr lang="en-GB" baseline="0" dirty="0"/>
              <a:t>, 2017). </a:t>
            </a:r>
            <a:endParaRPr lang="en-US" baseline="0" dirty="0"/>
          </a:p>
        </p:txBody>
      </p:sp>
      <p:sp>
        <p:nvSpPr>
          <p:cNvPr id="4" name="Slide Number Placeholder 3"/>
          <p:cNvSpPr>
            <a:spLocks noGrp="1"/>
          </p:cNvSpPr>
          <p:nvPr>
            <p:ph type="sldNum" sz="quarter" idx="10"/>
          </p:nvPr>
        </p:nvSpPr>
        <p:spPr/>
        <p:txBody>
          <a:bodyPr/>
          <a:lstStyle/>
          <a:p>
            <a:fld id="{FE130602-DB59-4673-915E-7E54178A954C}" type="slidenum">
              <a:rPr lang="en-GB" smtClean="0"/>
              <a:t>10</a:t>
            </a:fld>
            <a:endParaRPr lang="en-GB"/>
          </a:p>
        </p:txBody>
      </p:sp>
    </p:spTree>
    <p:extLst>
      <p:ext uri="{BB962C8B-B14F-4D97-AF65-F5344CB8AC3E}">
        <p14:creationId xmlns:p14="http://schemas.microsoft.com/office/powerpoint/2010/main" val="3871547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want to conclude my presentation that organizations do not only need to maintain an active overview, but also understand the security threats, risks, vulnerabilities because of the numerous potential impacts. I have discussed the five areas of information security that every organization needs to consider in relation to ethical issues. </a:t>
            </a:r>
            <a:endParaRPr lang="en-GB" dirty="0"/>
          </a:p>
        </p:txBody>
      </p:sp>
      <p:sp>
        <p:nvSpPr>
          <p:cNvPr id="4" name="Slide Number Placeholder 3"/>
          <p:cNvSpPr>
            <a:spLocks noGrp="1"/>
          </p:cNvSpPr>
          <p:nvPr>
            <p:ph type="sldNum" sz="quarter" idx="10"/>
          </p:nvPr>
        </p:nvSpPr>
        <p:spPr/>
        <p:txBody>
          <a:bodyPr/>
          <a:lstStyle/>
          <a:p>
            <a:fld id="{FE130602-DB59-4673-915E-7E54178A954C}" type="slidenum">
              <a:rPr lang="en-GB" smtClean="0"/>
              <a:t>11</a:t>
            </a:fld>
            <a:endParaRPr lang="en-GB"/>
          </a:p>
        </p:txBody>
      </p:sp>
    </p:spTree>
    <p:extLst>
      <p:ext uri="{BB962C8B-B14F-4D97-AF65-F5344CB8AC3E}">
        <p14:creationId xmlns:p14="http://schemas.microsoft.com/office/powerpoint/2010/main" val="30750815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8FFE1AA-E7FA-4555-A284-5F2997D4FAC9}" type="datetimeFigureOut">
              <a:rPr lang="en-GB" smtClean="0"/>
              <a:t>19/09/2018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9AD5556-3B73-4D67-8D13-17AF240019D1}"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FFE1AA-E7FA-4555-A284-5F2997D4FAC9}" type="datetimeFigureOut">
              <a:rPr lang="en-GB" smtClean="0"/>
              <a:t>19/09/2018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AD5556-3B73-4D67-8D13-17AF240019D1}"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8FFE1AA-E7FA-4555-A284-5F2997D4FAC9}" type="datetimeFigureOut">
              <a:rPr lang="en-GB" smtClean="0"/>
              <a:t>19/09/2018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AD5556-3B73-4D67-8D13-17AF240019D1}"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8FFE1AA-E7FA-4555-A284-5F2997D4FAC9}" type="datetimeFigureOut">
              <a:rPr lang="en-GB" smtClean="0"/>
              <a:t>19/09/2018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AD5556-3B73-4D67-8D13-17AF240019D1}"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8FFE1AA-E7FA-4555-A284-5F2997D4FAC9}" type="datetimeFigureOut">
              <a:rPr lang="en-GB" smtClean="0"/>
              <a:t>19/09/2018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9AD5556-3B73-4D67-8D13-17AF240019D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8FFE1AA-E7FA-4555-A284-5F2997D4FAC9}" type="datetimeFigureOut">
              <a:rPr lang="en-GB" smtClean="0"/>
              <a:t>19/09/2018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AD5556-3B73-4D67-8D13-17AF240019D1}"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FE1AA-E7FA-4555-A284-5F2997D4FAC9}" type="datetimeFigureOut">
              <a:rPr lang="en-GB" smtClean="0"/>
              <a:t>19/09/2018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9AD5556-3B73-4D67-8D13-17AF240019D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8FFE1AA-E7FA-4555-A284-5F2997D4FAC9}" type="datetimeFigureOut">
              <a:rPr lang="en-GB" smtClean="0"/>
              <a:t>19/09/2018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AD5556-3B73-4D67-8D13-17AF240019D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8FFE1AA-E7FA-4555-A284-5F2997D4FAC9}" type="datetimeFigureOut">
              <a:rPr lang="en-GB" smtClean="0"/>
              <a:t>19/09/2018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9AD5556-3B73-4D67-8D13-17AF240019D1}"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FFE1AA-E7FA-4555-A284-5F2997D4FAC9}" type="datetimeFigureOut">
              <a:rPr lang="en-GB" smtClean="0"/>
              <a:t>19/09/2018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AD5556-3B73-4D67-8D13-17AF240019D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8FFE1AA-E7FA-4555-A284-5F2997D4FAC9}" type="datetimeFigureOut">
              <a:rPr lang="en-GB" smtClean="0"/>
              <a:t>19/09/2018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AD5556-3B73-4D67-8D13-17AF240019D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8FFE1AA-E7FA-4555-A284-5F2997D4FAC9}" type="datetimeFigureOut">
              <a:rPr lang="en-GB" smtClean="0"/>
              <a:t>19/09/2018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9AD5556-3B73-4D67-8D13-17AF240019D1}"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r.educause.edu/articles/2013/1/privacy-security-and-compliance-strange-bedfellows-or-a-marriage-made-in-heave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3124200"/>
            <a:ext cx="9144000" cy="3733800"/>
          </a:xfrm>
        </p:spPr>
        <p:txBody>
          <a:bodyPr/>
          <a:lstStyle/>
          <a:p>
            <a:pPr marL="109728" indent="0" algn="ctr">
              <a:buNone/>
            </a:pPr>
            <a:r>
              <a:rPr lang="en-US" dirty="0">
                <a:latin typeface="Times New Roman" panose="02020603050405020304" pitchFamily="18" charset="0"/>
                <a:cs typeface="Times New Roman" panose="02020603050405020304" pitchFamily="18" charset="0"/>
              </a:rPr>
              <a:t>Student’s Name </a:t>
            </a:r>
          </a:p>
          <a:p>
            <a:pPr marL="109728" indent="0" algn="ctr">
              <a:buNone/>
            </a:pPr>
            <a:r>
              <a:rPr lang="en-US" dirty="0">
                <a:latin typeface="Times New Roman" panose="02020603050405020304" pitchFamily="18" charset="0"/>
                <a:cs typeface="Times New Roman" panose="02020603050405020304" pitchFamily="18" charset="0"/>
              </a:rPr>
              <a:t>Institutional Affiliations </a:t>
            </a:r>
            <a:endParaRPr lang="en-GB"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533400" y="609600"/>
            <a:ext cx="8610600" cy="2514600"/>
          </a:xfrm>
        </p:spPr>
        <p:txBody>
          <a:bodyPr>
            <a:norm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SECURITY INFORMATION SYSTEM POLICIES </a:t>
            </a:r>
            <a:endParaRPr lang="en-GB" sz="4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9399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sz="2400" dirty="0">
                <a:latin typeface="Times New Roman" panose="02020603050405020304" pitchFamily="18" charset="0"/>
                <a:cs typeface="Times New Roman" panose="02020603050405020304" pitchFamily="18" charset="0"/>
              </a:rPr>
              <a:t>Social workers are more aware of ethical risks and challenges</a:t>
            </a:r>
          </a:p>
          <a:p>
            <a:r>
              <a:rPr lang="en-US" sz="2400" dirty="0">
                <a:latin typeface="Times New Roman" panose="02020603050405020304" pitchFamily="18" charset="0"/>
                <a:cs typeface="Times New Roman" panose="02020603050405020304" pitchFamily="18" charset="0"/>
              </a:rPr>
              <a:t>Ethical standards in organizations have matured</a:t>
            </a:r>
          </a:p>
          <a:p>
            <a:r>
              <a:rPr lang="en-US" sz="2400" dirty="0">
                <a:latin typeface="Times New Roman" panose="02020603050405020304" pitchFamily="18" charset="0"/>
                <a:cs typeface="Times New Roman" panose="02020603050405020304" pitchFamily="18" charset="0"/>
              </a:rPr>
              <a:t>The purpose of ethical audit is to:</a:t>
            </a:r>
          </a:p>
          <a:p>
            <a:r>
              <a:rPr lang="en-US" sz="2400" dirty="0">
                <a:latin typeface="Times New Roman" panose="02020603050405020304" pitchFamily="18" charset="0"/>
                <a:cs typeface="Times New Roman" panose="02020603050405020304" pitchFamily="18" charset="0"/>
              </a:rPr>
              <a:t>Identify ethical issues </a:t>
            </a:r>
          </a:p>
          <a:p>
            <a:r>
              <a:rPr lang="en-US" sz="2400" dirty="0">
                <a:latin typeface="Times New Roman" panose="02020603050405020304" pitchFamily="18" charset="0"/>
                <a:cs typeface="Times New Roman" panose="02020603050405020304" pitchFamily="18" charset="0"/>
              </a:rPr>
              <a:t>Design strategies to solve the issues </a:t>
            </a:r>
          </a:p>
          <a:p>
            <a:r>
              <a:rPr lang="en-US" sz="2400" dirty="0">
                <a:latin typeface="Times New Roman" panose="02020603050405020304" pitchFamily="18" charset="0"/>
                <a:cs typeface="Times New Roman" panose="02020603050405020304" pitchFamily="18" charset="0"/>
              </a:rPr>
              <a:t>Assess the adequacy of current practices</a:t>
            </a:r>
            <a:endParaRPr lang="en-GB" sz="24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0"/>
            <a:ext cx="9144000" cy="990600"/>
          </a:xfrm>
        </p:spPr>
        <p:txBody>
          <a:bodyPr/>
          <a:lstStyle/>
          <a:p>
            <a:pPr algn="ctr"/>
            <a:r>
              <a:rPr lang="en-US" u="sng" dirty="0">
                <a:solidFill>
                  <a:srgbClr val="0070C0"/>
                </a:solidFill>
              </a:rPr>
              <a:t>Introduction </a:t>
            </a:r>
            <a:endParaRPr lang="en-GB" u="sng"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4186687"/>
            <a:ext cx="6553200" cy="2667000"/>
          </a:xfrm>
          <a:prstGeom prst="rect">
            <a:avLst/>
          </a:prstGeom>
        </p:spPr>
      </p:pic>
    </p:spTree>
    <p:extLst>
      <p:ext uri="{BB962C8B-B14F-4D97-AF65-F5344CB8AC3E}">
        <p14:creationId xmlns:p14="http://schemas.microsoft.com/office/powerpoint/2010/main" val="404670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76400"/>
            <a:ext cx="9144000" cy="5181600"/>
          </a:xfrm>
        </p:spPr>
        <p:txBody>
          <a:bodyPr>
            <a:normAutofit/>
          </a:bodyPr>
          <a:lstStyle/>
          <a:p>
            <a:r>
              <a:rPr lang="en-US" sz="2400" dirty="0">
                <a:latin typeface="Times New Roman" panose="02020603050405020304" pitchFamily="18" charset="0"/>
                <a:cs typeface="Times New Roman" panose="02020603050405020304" pitchFamily="18" charset="0"/>
              </a:rPr>
              <a:t>This presentation will examine the audit steps to: </a:t>
            </a:r>
          </a:p>
          <a:p>
            <a:r>
              <a:rPr lang="en-US" sz="2400" dirty="0">
                <a:latin typeface="Times New Roman" panose="02020603050405020304" pitchFamily="18" charset="0"/>
                <a:cs typeface="Times New Roman" panose="02020603050405020304" pitchFamily="18" charset="0"/>
              </a:rPr>
              <a:t>Evaluate handling of ethical issues such as: </a:t>
            </a:r>
          </a:p>
          <a:p>
            <a:r>
              <a:rPr lang="en-US" sz="2400" dirty="0">
                <a:latin typeface="Times New Roman" panose="02020603050405020304" pitchFamily="18" charset="0"/>
                <a:cs typeface="Times New Roman" panose="02020603050405020304" pitchFamily="18" charset="0"/>
              </a:rPr>
              <a:t>Insecurity-related legal and regulatory compliance</a:t>
            </a:r>
          </a:p>
          <a:p>
            <a:r>
              <a:rPr lang="en-US" sz="2400" dirty="0">
                <a:latin typeface="Times New Roman" panose="02020603050405020304" pitchFamily="18" charset="0"/>
                <a:cs typeface="Times New Roman" panose="02020603050405020304" pitchFamily="18" charset="0"/>
              </a:rPr>
              <a:t>Intellectual property and licensing </a:t>
            </a:r>
          </a:p>
          <a:p>
            <a:r>
              <a:rPr lang="en-US" sz="2400" dirty="0">
                <a:latin typeface="Times New Roman" panose="02020603050405020304" pitchFamily="18" charset="0"/>
                <a:cs typeface="Times New Roman" panose="02020603050405020304" pitchFamily="18" charset="0"/>
              </a:rPr>
              <a:t>Compliance with privacy related laws and regulations</a:t>
            </a:r>
          </a:p>
          <a:p>
            <a:r>
              <a:rPr lang="en-US" sz="2400" dirty="0">
                <a:latin typeface="Times New Roman" panose="02020603050405020304" pitchFamily="18" charset="0"/>
                <a:cs typeface="Times New Roman" panose="02020603050405020304" pitchFamily="18" charset="0"/>
              </a:rPr>
              <a:t>Adequacy of security policies and security awareness training </a:t>
            </a:r>
          </a:p>
          <a:p>
            <a:r>
              <a:rPr lang="en-US" sz="2400" dirty="0">
                <a:latin typeface="Times New Roman" panose="02020603050405020304" pitchFamily="18" charset="0"/>
                <a:cs typeface="Times New Roman" panose="02020603050405020304" pitchFamily="18" charset="0"/>
              </a:rPr>
              <a:t>Identification of security related risks </a:t>
            </a:r>
          </a:p>
        </p:txBody>
      </p:sp>
      <p:sp>
        <p:nvSpPr>
          <p:cNvPr id="2" name="Title 1"/>
          <p:cNvSpPr>
            <a:spLocks noGrp="1"/>
          </p:cNvSpPr>
          <p:nvPr>
            <p:ph type="title"/>
          </p:nvPr>
        </p:nvSpPr>
        <p:spPr>
          <a:xfrm>
            <a:off x="0" y="457200"/>
            <a:ext cx="9144000" cy="838200"/>
          </a:xfrm>
        </p:spPr>
        <p:txBody>
          <a:bodyPr/>
          <a:lstStyle/>
          <a:p>
            <a:pPr algn="ctr"/>
            <a:r>
              <a:rPr lang="en-US" u="sng" dirty="0">
                <a:solidFill>
                  <a:srgbClr val="0070C0"/>
                </a:solidFill>
              </a:rPr>
              <a:t>Continuation of Introduction </a:t>
            </a:r>
            <a:endParaRPr lang="en-GB" u="sng" dirty="0">
              <a:solidFill>
                <a:srgbClr val="0070C0"/>
              </a:solidFill>
            </a:endParaRPr>
          </a:p>
        </p:txBody>
      </p:sp>
    </p:spTree>
    <p:extLst>
      <p:ext uri="{BB962C8B-B14F-4D97-AF65-F5344CB8AC3E}">
        <p14:creationId xmlns:p14="http://schemas.microsoft.com/office/powerpoint/2010/main" val="289026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6172200"/>
          </a:xfrm>
        </p:spPr>
        <p:txBody>
          <a:bodyPr/>
          <a:lstStyle/>
          <a:p>
            <a:r>
              <a:rPr lang="en-US" b="1" dirty="0">
                <a:latin typeface="Times New Roman" panose="02020603050405020304" pitchFamily="18" charset="0"/>
                <a:cs typeface="Times New Roman" panose="02020603050405020304" pitchFamily="18" charset="0"/>
              </a:rPr>
              <a:t>Area 1: </a:t>
            </a:r>
            <a:r>
              <a:rPr lang="en-US" b="1" u="sng" dirty="0">
                <a:solidFill>
                  <a:srgbClr val="7030A0"/>
                </a:solidFill>
                <a:latin typeface="Times New Roman" panose="02020603050405020304" pitchFamily="18" charset="0"/>
                <a:cs typeface="Times New Roman" panose="02020603050405020304" pitchFamily="18" charset="0"/>
              </a:rPr>
              <a:t>Security-Related Legal and Regulatory Compliance </a:t>
            </a:r>
          </a:p>
          <a:p>
            <a:r>
              <a:rPr lang="en-US" b="1" dirty="0">
                <a:latin typeface="Times New Roman" panose="02020603050405020304" pitchFamily="18" charset="0"/>
                <a:cs typeface="Times New Roman" panose="02020603050405020304" pitchFamily="18" charset="0"/>
              </a:rPr>
              <a:t>Potential Risks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Legal and regulatory incompliance can result in privacy risks </a:t>
            </a:r>
          </a:p>
          <a:p>
            <a:r>
              <a:rPr lang="en-US" dirty="0">
                <a:latin typeface="Times New Roman" panose="02020603050405020304" pitchFamily="18" charset="0"/>
                <a:cs typeface="Times New Roman" panose="02020603050405020304" pitchFamily="18" charset="0"/>
              </a:rPr>
              <a:t>It can also result in mistrusts between the clients and organization </a:t>
            </a:r>
          </a:p>
          <a:p>
            <a:r>
              <a:rPr lang="en-US" b="1" dirty="0">
                <a:latin typeface="Times New Roman" panose="02020603050405020304" pitchFamily="18" charset="0"/>
                <a:cs typeface="Times New Roman" panose="02020603050405020304" pitchFamily="18" charset="0"/>
              </a:rPr>
              <a:t>Mitigation</a:t>
            </a:r>
            <a:r>
              <a:rPr lang="en-US" dirty="0">
                <a:latin typeface="Times New Roman" panose="02020603050405020304" pitchFamily="18" charset="0"/>
                <a:cs typeface="Times New Roman" panose="02020603050405020304" pitchFamily="18" charset="0"/>
              </a:rPr>
              <a:t>: Internal data privacy principles and adopt </a:t>
            </a:r>
            <a:r>
              <a:rPr lang="en-US" dirty="0" err="1">
                <a:latin typeface="Times New Roman" panose="02020603050405020304" pitchFamily="18" charset="0"/>
                <a:cs typeface="Times New Roman" panose="02020603050405020304" pitchFamily="18" charset="0"/>
              </a:rPr>
              <a:t>hexa</a:t>
            </a:r>
            <a:r>
              <a:rPr lang="en-US" dirty="0">
                <a:latin typeface="Times New Roman" panose="02020603050405020304" pitchFamily="18" charset="0"/>
                <a:cs typeface="Times New Roman" panose="02020603050405020304" pitchFamily="18" charset="0"/>
              </a:rPr>
              <a:t>-dimension code of conduct.</a:t>
            </a:r>
          </a:p>
          <a:p>
            <a:pPr marL="0" indent="0">
              <a:buNone/>
            </a:pPr>
            <a:endParaRPr lang="en-US"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0"/>
            <a:ext cx="9144000" cy="685800"/>
          </a:xfrm>
        </p:spPr>
        <p:txBody>
          <a:bodyPr>
            <a:noAutofit/>
          </a:bodyPr>
          <a:lstStyle/>
          <a:p>
            <a:pPr algn="ctr"/>
            <a:r>
              <a:rPr lang="en-US" sz="4000" u="sng" dirty="0">
                <a:solidFill>
                  <a:srgbClr val="0070C0"/>
                </a:solidFill>
              </a:rPr>
              <a:t>Audit Steps</a:t>
            </a:r>
            <a:endParaRPr lang="en-GB" sz="4000" u="sng"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4572000"/>
            <a:ext cx="4615543" cy="2286000"/>
          </a:xfrm>
          <a:prstGeom prst="rect">
            <a:avLst/>
          </a:prstGeom>
        </p:spPr>
      </p:pic>
    </p:spTree>
    <p:extLst>
      <p:ext uri="{BB962C8B-B14F-4D97-AF65-F5344CB8AC3E}">
        <p14:creationId xmlns:p14="http://schemas.microsoft.com/office/powerpoint/2010/main" val="2053125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47800"/>
            <a:ext cx="9144000" cy="5562600"/>
          </a:xfrm>
        </p:spPr>
        <p:txBody>
          <a:bodyPr>
            <a:normAutofit/>
          </a:bodyPr>
          <a:lstStyle/>
          <a:p>
            <a:r>
              <a:rPr lang="en-US" sz="2400" b="1" dirty="0">
                <a:latin typeface="Times New Roman" panose="02020603050405020304" pitchFamily="18" charset="0"/>
                <a:cs typeface="Times New Roman" panose="02020603050405020304" pitchFamily="18" charset="0"/>
              </a:rPr>
              <a:t>Criteria/Measures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Analyze the data storage systems  (</a:t>
            </a:r>
            <a:r>
              <a:rPr lang="en-US" sz="2400" dirty="0" err="1">
                <a:latin typeface="Times New Roman" panose="02020603050405020304" pitchFamily="18" charset="0"/>
                <a:cs typeface="Times New Roman" panose="02020603050405020304" pitchFamily="18" charset="0"/>
              </a:rPr>
              <a:t>Stanganelli</a:t>
            </a:r>
            <a:r>
              <a:rPr lang="en-US" sz="2400" dirty="0">
                <a:latin typeface="Times New Roman" panose="02020603050405020304" pitchFamily="18" charset="0"/>
                <a:cs typeface="Times New Roman" panose="02020603050405020304" pitchFamily="18" charset="0"/>
              </a:rPr>
              <a:t>, 2017).</a:t>
            </a:r>
          </a:p>
          <a:p>
            <a:r>
              <a:rPr lang="en-US" sz="2400" dirty="0">
                <a:latin typeface="Times New Roman" panose="02020603050405020304" pitchFamily="18" charset="0"/>
                <a:cs typeface="Times New Roman" panose="02020603050405020304" pitchFamily="18" charset="0"/>
              </a:rPr>
              <a:t>Track and audit employee participation biweekly.</a:t>
            </a:r>
          </a:p>
          <a:p>
            <a:pPr marL="0" indent="0">
              <a:buNone/>
            </a:pPr>
            <a:r>
              <a:rPr lang="en-US" b="1" dirty="0">
                <a:latin typeface="Times New Roman" panose="02020603050405020304" pitchFamily="18" charset="0"/>
                <a:cs typeface="Times New Roman" panose="02020603050405020304" pitchFamily="18" charset="0"/>
              </a:rPr>
              <a:t>Area 2: </a:t>
            </a:r>
            <a:r>
              <a:rPr lang="en-US" b="1" u="sng" dirty="0">
                <a:solidFill>
                  <a:srgbClr val="7030A0"/>
                </a:solidFill>
                <a:latin typeface="Times New Roman" panose="02020603050405020304" pitchFamily="18" charset="0"/>
                <a:cs typeface="Times New Roman" panose="02020603050405020304" pitchFamily="18" charset="0"/>
              </a:rPr>
              <a:t>Intellectual Property and Licensing </a:t>
            </a:r>
          </a:p>
          <a:p>
            <a:pPr marL="0" indent="0">
              <a:buNone/>
            </a:pPr>
            <a:r>
              <a:rPr lang="en-US" sz="2400" b="1" dirty="0">
                <a:latin typeface="Times New Roman" panose="02020603050405020304" pitchFamily="18" charset="0"/>
                <a:cs typeface="Times New Roman" panose="02020603050405020304" pitchFamily="18" charset="0"/>
              </a:rPr>
              <a:t>Risk</a:t>
            </a:r>
            <a:r>
              <a:rPr lang="en-US" sz="2400" dirty="0">
                <a:latin typeface="Times New Roman" panose="02020603050405020304" pitchFamily="18" charset="0"/>
                <a:cs typeface="Times New Roman" panose="02020603050405020304" pitchFamily="18" charset="0"/>
              </a:rPr>
              <a:t>: Trademark can be lost</a:t>
            </a:r>
            <a:r>
              <a:rPr lang="en-GB" sz="2400" dirty="0">
                <a:latin typeface="Times New Roman" panose="02020603050405020304" pitchFamily="18" charset="0"/>
                <a:cs typeface="Times New Roman" panose="02020603050405020304" pitchFamily="18" charset="0"/>
              </a:rPr>
              <a:t> </a:t>
            </a:r>
          </a:p>
          <a:p>
            <a:r>
              <a:rPr lang="en-GB" sz="2400" dirty="0">
                <a:latin typeface="Times New Roman" panose="02020603050405020304" pitchFamily="18" charset="0"/>
                <a:cs typeface="Times New Roman" panose="02020603050405020304" pitchFamily="18" charset="0"/>
              </a:rPr>
              <a:t>Competitors can have access to trade secrets.</a:t>
            </a:r>
          </a:p>
          <a:p>
            <a:pPr marL="0" indent="0">
              <a:buNone/>
            </a:pPr>
            <a:r>
              <a:rPr lang="en-US" sz="2400" b="1" dirty="0">
                <a:latin typeface="Times New Roman" panose="02020603050405020304" pitchFamily="18" charset="0"/>
                <a:cs typeface="Times New Roman" panose="02020603050405020304" pitchFamily="18" charset="0"/>
              </a:rPr>
              <a:t>Mitigation </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Educate employees on importance of secrecy </a:t>
            </a:r>
          </a:p>
          <a:p>
            <a:r>
              <a:rPr lang="en-US" sz="2400" dirty="0">
                <a:latin typeface="Times New Roman" panose="02020603050405020304" pitchFamily="18" charset="0"/>
                <a:cs typeface="Times New Roman" panose="02020603050405020304" pitchFamily="18" charset="0"/>
              </a:rPr>
              <a:t>Seek to license an appropriate company.</a:t>
            </a:r>
          </a:p>
        </p:txBody>
      </p:sp>
      <p:sp>
        <p:nvSpPr>
          <p:cNvPr id="2" name="Title 1"/>
          <p:cNvSpPr>
            <a:spLocks noGrp="1"/>
          </p:cNvSpPr>
          <p:nvPr>
            <p:ph type="title"/>
          </p:nvPr>
        </p:nvSpPr>
        <p:spPr>
          <a:xfrm>
            <a:off x="38100" y="304800"/>
            <a:ext cx="9067800" cy="852055"/>
          </a:xfrm>
        </p:spPr>
        <p:txBody>
          <a:bodyPr/>
          <a:lstStyle/>
          <a:p>
            <a:r>
              <a:rPr lang="en-US" u="sng" dirty="0">
                <a:solidFill>
                  <a:srgbClr val="0070C0"/>
                </a:solidFill>
              </a:rPr>
              <a:t>Continuation of Legal Compliance </a:t>
            </a:r>
            <a:endParaRPr lang="en-GB" u="sng" dirty="0">
              <a:solidFill>
                <a:srgbClr val="0070C0"/>
              </a:solidFill>
            </a:endParaRPr>
          </a:p>
        </p:txBody>
      </p:sp>
    </p:spTree>
    <p:extLst>
      <p:ext uri="{BB962C8B-B14F-4D97-AF65-F5344CB8AC3E}">
        <p14:creationId xmlns:p14="http://schemas.microsoft.com/office/powerpoint/2010/main" val="3034060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6172200"/>
          </a:xfrm>
        </p:spPr>
        <p:txBody>
          <a:bodyPr/>
          <a:lstStyle/>
          <a:p>
            <a:pPr marL="0" indent="0">
              <a:buNone/>
            </a:pPr>
            <a:r>
              <a:rPr lang="en-US" b="1" dirty="0">
                <a:latin typeface="Times New Roman" panose="02020603050405020304" pitchFamily="18" charset="0"/>
                <a:cs typeface="Times New Roman" panose="02020603050405020304" pitchFamily="18" charset="0"/>
              </a:rPr>
              <a:t>Measures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Undertake employee training on importance of secrecy every month.</a:t>
            </a:r>
          </a:p>
          <a:p>
            <a:r>
              <a:rPr lang="en-US" dirty="0">
                <a:latin typeface="Times New Roman" panose="02020603050405020304" pitchFamily="18" charset="0"/>
                <a:cs typeface="Times New Roman" panose="02020603050405020304" pitchFamily="18" charset="0"/>
              </a:rPr>
              <a:t>License a company that has existed for at least three years.</a:t>
            </a:r>
          </a:p>
          <a:p>
            <a:pPr marL="0" indent="0">
              <a:buNone/>
            </a:pPr>
            <a:r>
              <a:rPr lang="en-US" b="1" dirty="0">
                <a:latin typeface="Times New Roman" panose="02020603050405020304" pitchFamily="18" charset="0"/>
                <a:cs typeface="Times New Roman" panose="02020603050405020304" pitchFamily="18" charset="0"/>
              </a:rPr>
              <a:t>Area 3: </a:t>
            </a:r>
            <a:r>
              <a:rPr lang="en-US" b="1" u="sng" dirty="0">
                <a:solidFill>
                  <a:srgbClr val="7030A0"/>
                </a:solidFill>
                <a:latin typeface="Times New Roman" panose="02020603050405020304" pitchFamily="18" charset="0"/>
                <a:cs typeface="Times New Roman" panose="02020603050405020304" pitchFamily="18" charset="0"/>
              </a:rPr>
              <a:t>Compliance with privacy-Related Laws and Regulations</a:t>
            </a:r>
            <a:r>
              <a:rPr lang="en-US" dirty="0">
                <a:latin typeface="Times New Roman" panose="02020603050405020304" pitchFamily="18" charset="0"/>
                <a:cs typeface="Times New Roman" panose="02020603050405020304" pitchFamily="18" charset="0"/>
              </a:rPr>
              <a:t>.</a:t>
            </a:r>
          </a:p>
          <a:p>
            <a:pPr marL="0" indent="0">
              <a:buNone/>
            </a:pPr>
            <a:r>
              <a:rPr lang="en-US" b="1" dirty="0">
                <a:latin typeface="Times New Roman" panose="02020603050405020304" pitchFamily="18" charset="0"/>
                <a:cs typeface="Times New Roman" panose="02020603050405020304" pitchFamily="18" charset="0"/>
              </a:rPr>
              <a:t>Risks</a:t>
            </a:r>
            <a:r>
              <a:rPr lang="en-US" dirty="0">
                <a:latin typeface="Times New Roman" panose="02020603050405020304" pitchFamily="18" charset="0"/>
                <a:cs typeface="Times New Roman" panose="02020603050405020304" pitchFamily="18" charset="0"/>
              </a:rPr>
              <a:t>: Third party access to sensitive information </a:t>
            </a:r>
          </a:p>
          <a:p>
            <a:r>
              <a:rPr lang="en-US" dirty="0">
                <a:latin typeface="Times New Roman" panose="02020603050405020304" pitchFamily="18" charset="0"/>
                <a:cs typeface="Times New Roman" panose="02020603050405020304" pitchFamily="18" charset="0"/>
              </a:rPr>
              <a:t>Costs associated with data security breach.</a:t>
            </a:r>
          </a:p>
          <a:p>
            <a:pPr marL="0" indent="0">
              <a:buNone/>
            </a:pPr>
            <a:r>
              <a:rPr lang="en-US" b="1" dirty="0">
                <a:latin typeface="Times New Roman" panose="02020603050405020304" pitchFamily="18" charset="0"/>
                <a:cs typeface="Times New Roman" panose="02020603050405020304" pitchFamily="18" charset="0"/>
              </a:rPr>
              <a:t>Mitigation</a:t>
            </a:r>
            <a:r>
              <a:rPr lang="en-US" dirty="0">
                <a:latin typeface="Times New Roman" panose="02020603050405020304" pitchFamily="18" charset="0"/>
                <a:cs typeface="Times New Roman" panose="02020603050405020304" pitchFamily="18" charset="0"/>
              </a:rPr>
              <a:t>: Build a compliance roadmap</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Maintain vulnerability management program. </a:t>
            </a:r>
          </a:p>
        </p:txBody>
      </p:sp>
      <p:sp>
        <p:nvSpPr>
          <p:cNvPr id="2" name="Title 1"/>
          <p:cNvSpPr>
            <a:spLocks noGrp="1"/>
          </p:cNvSpPr>
          <p:nvPr>
            <p:ph type="title"/>
          </p:nvPr>
        </p:nvSpPr>
        <p:spPr>
          <a:xfrm>
            <a:off x="0" y="0"/>
            <a:ext cx="9144000" cy="685800"/>
          </a:xfrm>
        </p:spPr>
        <p:txBody>
          <a:bodyPr>
            <a:normAutofit fontScale="90000"/>
          </a:bodyPr>
          <a:lstStyle/>
          <a:p>
            <a:pPr algn="ctr"/>
            <a:r>
              <a:rPr lang="en-US" u="sng" dirty="0">
                <a:solidFill>
                  <a:srgbClr val="0070C0"/>
                </a:solidFill>
              </a:rPr>
              <a:t>Continuation of Area 2</a:t>
            </a:r>
            <a:endParaRPr lang="en-GB" u="sng" dirty="0">
              <a:solidFill>
                <a:srgbClr val="0070C0"/>
              </a:solidFill>
            </a:endParaRPr>
          </a:p>
        </p:txBody>
      </p:sp>
    </p:spTree>
    <p:extLst>
      <p:ext uri="{BB962C8B-B14F-4D97-AF65-F5344CB8AC3E}">
        <p14:creationId xmlns:p14="http://schemas.microsoft.com/office/powerpoint/2010/main" val="3211555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lstStyle/>
          <a:p>
            <a:r>
              <a:rPr lang="en-US" sz="2400" b="1" dirty="0">
                <a:latin typeface="Times New Roman" panose="02020603050405020304" pitchFamily="18" charset="0"/>
                <a:cs typeface="Times New Roman" panose="02020603050405020304" pitchFamily="18" charset="0"/>
              </a:rPr>
              <a:t>Measures</a:t>
            </a:r>
            <a:r>
              <a:rPr lang="en-US" sz="2400"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Develop the roadmap in the next 6 to 12 months</a:t>
            </a:r>
          </a:p>
          <a:p>
            <a:r>
              <a:rPr lang="en-US" sz="2400" dirty="0">
                <a:latin typeface="Times New Roman" panose="02020603050405020304" pitchFamily="18" charset="0"/>
                <a:cs typeface="Times New Roman" panose="02020603050405020304" pitchFamily="18" charset="0"/>
              </a:rPr>
              <a:t>Secondly, determine whether the anti-virus software is regularly updating.</a:t>
            </a:r>
          </a:p>
          <a:p>
            <a:pPr marL="0" indent="0">
              <a:buNone/>
            </a:pPr>
            <a:r>
              <a:rPr lang="en-US" b="1" dirty="0">
                <a:latin typeface="Times New Roman" panose="02020603050405020304" pitchFamily="18" charset="0"/>
                <a:cs typeface="Times New Roman" panose="02020603050405020304" pitchFamily="18" charset="0"/>
              </a:rPr>
              <a:t>Area 4: </a:t>
            </a:r>
            <a:r>
              <a:rPr lang="en-US" b="1" u="sng" dirty="0">
                <a:solidFill>
                  <a:srgbClr val="7030A0"/>
                </a:solidFill>
                <a:latin typeface="Times New Roman" panose="02020603050405020304" pitchFamily="18" charset="0"/>
                <a:cs typeface="Times New Roman" panose="02020603050405020304" pitchFamily="18" charset="0"/>
              </a:rPr>
              <a:t>Adequacy of Security Policies and Security Awareness Training</a:t>
            </a:r>
          </a:p>
          <a:p>
            <a:r>
              <a:rPr lang="en-US" sz="2400" dirty="0">
                <a:latin typeface="Times New Roman" panose="02020603050405020304" pitchFamily="18" charset="0"/>
                <a:cs typeface="Times New Roman" panose="02020603050405020304" pitchFamily="18" charset="0"/>
              </a:rPr>
              <a:t>Security policies must adapt to the dynamics in the organization.</a:t>
            </a:r>
          </a:p>
          <a:p>
            <a:r>
              <a:rPr lang="en-US" sz="2400" dirty="0">
                <a:latin typeface="Times New Roman" panose="02020603050405020304" pitchFamily="18" charset="0"/>
                <a:cs typeface="Times New Roman" panose="02020603050405020304" pitchFamily="18" charset="0"/>
              </a:rPr>
              <a:t>A key  ethical security concern today is privacy.</a:t>
            </a:r>
          </a:p>
          <a:p>
            <a:r>
              <a:rPr lang="en-US" sz="2400" dirty="0">
                <a:latin typeface="Times New Roman" panose="02020603050405020304" pitchFamily="18" charset="0"/>
                <a:cs typeface="Times New Roman" panose="02020603050405020304" pitchFamily="18" charset="0"/>
              </a:rPr>
              <a:t>Security training awareness enhances security policy.</a:t>
            </a:r>
            <a:r>
              <a:rPr lang="en-US" dirty="0">
                <a:latin typeface="Times New Roman" panose="02020603050405020304" pitchFamily="18" charset="0"/>
                <a:cs typeface="Times New Roman" panose="02020603050405020304" pitchFamily="18" charset="0"/>
              </a:rPr>
              <a:t>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0"/>
            <a:ext cx="9144000" cy="838200"/>
          </a:xfrm>
        </p:spPr>
        <p:txBody>
          <a:bodyPr/>
          <a:lstStyle/>
          <a:p>
            <a:pPr algn="ctr"/>
            <a:r>
              <a:rPr lang="en-US" u="sng" dirty="0">
                <a:solidFill>
                  <a:srgbClr val="0070C0"/>
                </a:solidFill>
              </a:rPr>
              <a:t>Continuation of Area 3</a:t>
            </a:r>
            <a:endParaRPr lang="en-GB" u="sng"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4495800"/>
            <a:ext cx="4253779" cy="1905000"/>
          </a:xfrm>
          <a:prstGeom prst="rect">
            <a:avLst/>
          </a:prstGeom>
        </p:spPr>
      </p:pic>
    </p:spTree>
    <p:extLst>
      <p:ext uri="{BB962C8B-B14F-4D97-AF65-F5344CB8AC3E}">
        <p14:creationId xmlns:p14="http://schemas.microsoft.com/office/powerpoint/2010/main" val="4224154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Risks</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Increased security vulnerability </a:t>
            </a:r>
          </a:p>
          <a:p>
            <a:r>
              <a:rPr lang="en-US" sz="2400" dirty="0">
                <a:latin typeface="Times New Roman" panose="02020603050405020304" pitchFamily="18" charset="0"/>
                <a:cs typeface="Times New Roman" panose="02020603050405020304" pitchFamily="18" charset="0"/>
              </a:rPr>
              <a:t>Discriminatory, harassing, and offensive incidents in communication </a:t>
            </a:r>
          </a:p>
          <a:p>
            <a:pPr marL="0" indent="0">
              <a:buNone/>
            </a:pPr>
            <a:r>
              <a:rPr lang="en-US" sz="2400" b="1" dirty="0">
                <a:latin typeface="Times New Roman" panose="02020603050405020304" pitchFamily="18" charset="0"/>
                <a:cs typeface="Times New Roman" panose="02020603050405020304" pitchFamily="18" charset="0"/>
              </a:rPr>
              <a:t>Mitigation</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Develop a content filtering program.</a:t>
            </a:r>
          </a:p>
          <a:p>
            <a:r>
              <a:rPr lang="en-US" sz="2400" dirty="0">
                <a:latin typeface="Times New Roman" panose="02020603050405020304" pitchFamily="18" charset="0"/>
                <a:cs typeface="Times New Roman" panose="02020603050405020304" pitchFamily="18" charset="0"/>
              </a:rPr>
              <a:t>Install effective antivirus software that can detect the malicious threats. </a:t>
            </a:r>
          </a:p>
          <a:p>
            <a:pPr marL="0" indent="0">
              <a:buNone/>
            </a:pPr>
            <a:r>
              <a:rPr lang="en-US" sz="2400" b="1" dirty="0">
                <a:latin typeface="Times New Roman" panose="02020603050405020304" pitchFamily="18" charset="0"/>
                <a:cs typeface="Times New Roman" panose="02020603050405020304" pitchFamily="18" charset="0"/>
              </a:rPr>
              <a:t>Measures</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Determine whether the antivirus software is periodically updating. </a:t>
            </a:r>
          </a:p>
        </p:txBody>
      </p:sp>
      <p:sp>
        <p:nvSpPr>
          <p:cNvPr id="2" name="Title 1"/>
          <p:cNvSpPr>
            <a:spLocks noGrp="1"/>
          </p:cNvSpPr>
          <p:nvPr>
            <p:ph type="title"/>
          </p:nvPr>
        </p:nvSpPr>
        <p:spPr>
          <a:xfrm>
            <a:off x="0" y="0"/>
            <a:ext cx="9144000" cy="990600"/>
          </a:xfrm>
        </p:spPr>
        <p:txBody>
          <a:bodyPr/>
          <a:lstStyle/>
          <a:p>
            <a:pPr algn="ctr"/>
            <a:r>
              <a:rPr lang="en-US" u="sng" dirty="0">
                <a:solidFill>
                  <a:srgbClr val="00B0F0"/>
                </a:solidFill>
              </a:rPr>
              <a:t>Continuation of Area  4</a:t>
            </a:r>
            <a:endParaRPr lang="en-GB" u="sng" dirty="0">
              <a:solidFill>
                <a:srgbClr val="00B0F0"/>
              </a:solidFill>
            </a:endParaRPr>
          </a:p>
        </p:txBody>
      </p:sp>
    </p:spTree>
    <p:extLst>
      <p:ext uri="{BB962C8B-B14F-4D97-AF65-F5344CB8AC3E}">
        <p14:creationId xmlns:p14="http://schemas.microsoft.com/office/powerpoint/2010/main" val="3118125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6172200"/>
          </a:xfrm>
        </p:spPr>
        <p:txBody>
          <a:bodyPr/>
          <a:lstStyle/>
          <a:p>
            <a:r>
              <a:rPr lang="en-US" dirty="0">
                <a:latin typeface="Times New Roman" panose="02020603050405020304" pitchFamily="18" charset="0"/>
                <a:cs typeface="Times New Roman" panose="02020603050405020304" pitchFamily="18" charset="0"/>
              </a:rPr>
              <a:t>Determine whether the content filtering program is enforced at least once a month during the security awareness training. </a:t>
            </a:r>
          </a:p>
          <a:p>
            <a:pPr marL="0" indent="0">
              <a:buNone/>
            </a:pPr>
            <a:r>
              <a:rPr lang="en-US" b="1" dirty="0">
                <a:latin typeface="Times New Roman" panose="02020603050405020304" pitchFamily="18" charset="0"/>
                <a:cs typeface="Times New Roman" panose="02020603050405020304" pitchFamily="18" charset="0"/>
              </a:rPr>
              <a:t>Area 5: </a:t>
            </a:r>
            <a:r>
              <a:rPr lang="en-US" b="1" u="sng" dirty="0">
                <a:solidFill>
                  <a:srgbClr val="7030A0"/>
                </a:solidFill>
                <a:latin typeface="Times New Roman" panose="02020603050405020304" pitchFamily="18" charset="0"/>
                <a:cs typeface="Times New Roman" panose="02020603050405020304" pitchFamily="18" charset="0"/>
              </a:rPr>
              <a:t>Identification of Security-Related Risks and Threats</a:t>
            </a:r>
            <a:r>
              <a:rPr lang="en-US" u="sng" dirty="0">
                <a:solidFill>
                  <a:srgbClr val="7030A0"/>
                </a:solidFill>
                <a:latin typeface="Times New Roman" panose="02020603050405020304" pitchFamily="18" charset="0"/>
                <a:cs typeface="Times New Roman" panose="02020603050405020304" pitchFamily="18" charset="0"/>
              </a:rPr>
              <a:t>.</a:t>
            </a:r>
            <a:endParaRPr lang="en-GB" u="sng" dirty="0">
              <a:solidFill>
                <a:srgbClr val="7030A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Organizations need to understand the security risks, threats and vulnerabilities.</a:t>
            </a:r>
          </a:p>
          <a:p>
            <a:r>
              <a:rPr lang="en-US" dirty="0">
                <a:latin typeface="Times New Roman" panose="02020603050405020304" pitchFamily="18" charset="0"/>
                <a:cs typeface="Times New Roman" panose="02020603050405020304" pitchFamily="18" charset="0"/>
              </a:rPr>
              <a:t>This requires better systems that can detect and identify the threats.</a:t>
            </a:r>
          </a:p>
          <a:p>
            <a:r>
              <a:rPr lang="en-US" dirty="0">
                <a:latin typeface="Times New Roman" panose="02020603050405020304" pitchFamily="18" charset="0"/>
                <a:cs typeface="Times New Roman" panose="02020603050405020304" pitchFamily="18" charset="0"/>
              </a:rPr>
              <a:t>Threats can come from different malwares like spying applications and destructive applications. </a:t>
            </a:r>
          </a:p>
        </p:txBody>
      </p:sp>
      <p:sp>
        <p:nvSpPr>
          <p:cNvPr id="2" name="Title 1"/>
          <p:cNvSpPr>
            <a:spLocks noGrp="1"/>
          </p:cNvSpPr>
          <p:nvPr>
            <p:ph type="title"/>
          </p:nvPr>
        </p:nvSpPr>
        <p:spPr>
          <a:xfrm>
            <a:off x="0" y="0"/>
            <a:ext cx="9067800" cy="685800"/>
          </a:xfrm>
        </p:spPr>
        <p:txBody>
          <a:bodyPr>
            <a:normAutofit fontScale="90000"/>
          </a:bodyPr>
          <a:lstStyle/>
          <a:p>
            <a:pPr algn="ctr"/>
            <a:r>
              <a:rPr lang="en-US" u="sng" dirty="0">
                <a:solidFill>
                  <a:srgbClr val="00B0F0"/>
                </a:solidFill>
              </a:rPr>
              <a:t>Continuation of Area 4</a:t>
            </a:r>
            <a:endParaRPr lang="en-GB" u="sng" dirty="0">
              <a:solidFill>
                <a:srgbClr val="00B0F0"/>
              </a:solidFill>
            </a:endParaRPr>
          </a:p>
        </p:txBody>
      </p:sp>
    </p:spTree>
    <p:extLst>
      <p:ext uri="{BB962C8B-B14F-4D97-AF65-F5344CB8AC3E}">
        <p14:creationId xmlns:p14="http://schemas.microsoft.com/office/powerpoint/2010/main" val="18916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6096000"/>
          </a:xfrm>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Risks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 Unauthorized access to the systems.</a:t>
            </a:r>
          </a:p>
          <a:p>
            <a:r>
              <a:rPr lang="en-US" dirty="0">
                <a:latin typeface="Times New Roman" panose="02020603050405020304" pitchFamily="18" charset="0"/>
                <a:cs typeface="Times New Roman" panose="02020603050405020304" pitchFamily="18" charset="0"/>
              </a:rPr>
              <a:t>Damaged system or slow connection. </a:t>
            </a:r>
          </a:p>
          <a:p>
            <a:pPr marL="0" indent="0">
              <a:buNone/>
            </a:pPr>
            <a:r>
              <a:rPr lang="en-US" b="1" dirty="0">
                <a:latin typeface="Times New Roman" panose="02020603050405020304" pitchFamily="18" charset="0"/>
                <a:cs typeface="Times New Roman" panose="02020603050405020304" pitchFamily="18" charset="0"/>
              </a:rPr>
              <a:t>Mitigation</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Installation of antivirus software in the system</a:t>
            </a:r>
          </a:p>
          <a:p>
            <a:r>
              <a:rPr lang="en-US" dirty="0">
                <a:latin typeface="Times New Roman" panose="02020603050405020304" pitchFamily="18" charset="0"/>
                <a:cs typeface="Times New Roman" panose="02020603050405020304" pitchFamily="18" charset="0"/>
              </a:rPr>
              <a:t>Assess the risks involved in the network</a:t>
            </a:r>
          </a:p>
          <a:p>
            <a:pPr marL="0" indent="0">
              <a:buNone/>
            </a:pPr>
            <a:r>
              <a:rPr lang="en-US" b="1" dirty="0">
                <a:latin typeface="Times New Roman" panose="02020603050405020304" pitchFamily="18" charset="0"/>
                <a:cs typeface="Times New Roman" panose="02020603050405020304" pitchFamily="18" charset="0"/>
              </a:rPr>
              <a:t>Measures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Re-evaluate the risks and vulnerabilities continuously.</a:t>
            </a:r>
          </a:p>
          <a:p>
            <a:r>
              <a:rPr lang="en-US" dirty="0">
                <a:latin typeface="Times New Roman" panose="02020603050405020304" pitchFamily="18" charset="0"/>
                <a:cs typeface="Times New Roman" panose="02020603050405020304" pitchFamily="18" charset="0"/>
              </a:rPr>
              <a:t>Determine whether the antivirus is kept fully up to date.</a:t>
            </a:r>
          </a:p>
          <a:p>
            <a:endParaRPr lang="en-US"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0"/>
            <a:ext cx="9144000" cy="762000"/>
          </a:xfrm>
        </p:spPr>
        <p:txBody>
          <a:bodyPr/>
          <a:lstStyle/>
          <a:p>
            <a:pPr algn="ctr"/>
            <a:r>
              <a:rPr lang="en-US" u="sng" dirty="0">
                <a:solidFill>
                  <a:srgbClr val="00B0F0"/>
                </a:solidFill>
              </a:rPr>
              <a:t>Continuation of Area  5</a:t>
            </a:r>
            <a:endParaRPr lang="en-GB" u="sng" dirty="0">
              <a:solidFill>
                <a:srgbClr val="00B0F0"/>
              </a:solidFill>
            </a:endParaRPr>
          </a:p>
        </p:txBody>
      </p:sp>
    </p:spTree>
    <p:extLst>
      <p:ext uri="{BB962C8B-B14F-4D97-AF65-F5344CB8AC3E}">
        <p14:creationId xmlns:p14="http://schemas.microsoft.com/office/powerpoint/2010/main" val="3387573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6096000"/>
          </a:xfrm>
        </p:spPr>
        <p:txBody>
          <a:bodyPr>
            <a:normAutofit/>
          </a:bodyPr>
          <a:lstStyle/>
          <a:p>
            <a:r>
              <a:rPr lang="en-US" sz="2400" dirty="0">
                <a:latin typeface="Times New Roman" panose="02020603050405020304" pitchFamily="18" charset="0"/>
                <a:cs typeface="Times New Roman" panose="02020603050405020304" pitchFamily="18" charset="0"/>
              </a:rPr>
              <a:t>This presentation has discussed the specific audit steps involved in:</a:t>
            </a:r>
          </a:p>
          <a:p>
            <a:r>
              <a:rPr lang="en-US" sz="2400" dirty="0">
                <a:latin typeface="Times New Roman" panose="02020603050405020304" pitchFamily="18" charset="0"/>
                <a:cs typeface="Times New Roman" panose="02020603050405020304" pitchFamily="18" charset="0"/>
              </a:rPr>
              <a:t>Security-related legal and regulatory compliance</a:t>
            </a:r>
          </a:p>
          <a:p>
            <a:r>
              <a:rPr lang="en-US" sz="2400" dirty="0">
                <a:latin typeface="Times New Roman" panose="02020603050405020304" pitchFamily="18" charset="0"/>
                <a:cs typeface="Times New Roman" panose="02020603050405020304" pitchFamily="18" charset="0"/>
              </a:rPr>
              <a:t>Intellectual property and licensing </a:t>
            </a:r>
          </a:p>
          <a:p>
            <a:r>
              <a:rPr lang="en-US" sz="2400" dirty="0">
                <a:latin typeface="Times New Roman" panose="02020603050405020304" pitchFamily="18" charset="0"/>
                <a:cs typeface="Times New Roman" panose="02020603050405020304" pitchFamily="18" charset="0"/>
              </a:rPr>
              <a:t>Compliance with related-laws and regulations </a:t>
            </a:r>
          </a:p>
          <a:p>
            <a:r>
              <a:rPr lang="en-US" sz="2400" dirty="0">
                <a:latin typeface="Times New Roman" panose="02020603050405020304" pitchFamily="18" charset="0"/>
                <a:cs typeface="Times New Roman" panose="02020603050405020304" pitchFamily="18" charset="0"/>
              </a:rPr>
              <a:t>Adequacy of security policies and security awareness training </a:t>
            </a:r>
          </a:p>
          <a:p>
            <a:r>
              <a:rPr lang="en-US" sz="2400" dirty="0">
                <a:latin typeface="Times New Roman" panose="02020603050405020304" pitchFamily="18" charset="0"/>
                <a:cs typeface="Times New Roman" panose="02020603050405020304" pitchFamily="18" charset="0"/>
              </a:rPr>
              <a:t>Identification of security-related risks and threats.</a:t>
            </a:r>
          </a:p>
          <a:p>
            <a:r>
              <a:rPr lang="en-US" sz="2400" dirty="0">
                <a:latin typeface="Times New Roman" panose="02020603050405020304" pitchFamily="18" charset="0"/>
                <a:cs typeface="Times New Roman" panose="02020603050405020304" pitchFamily="18" charset="0"/>
              </a:rPr>
              <a:t>Based on this analysis, organizations need to:</a:t>
            </a:r>
          </a:p>
          <a:p>
            <a:r>
              <a:rPr lang="en-US" sz="2400" dirty="0">
                <a:latin typeface="Times New Roman" panose="02020603050405020304" pitchFamily="18" charset="0"/>
                <a:cs typeface="Times New Roman" panose="02020603050405020304" pitchFamily="18" charset="0"/>
              </a:rPr>
              <a:t>Identify and understand security risk and threats. </a:t>
            </a:r>
          </a:p>
        </p:txBody>
      </p:sp>
      <p:sp>
        <p:nvSpPr>
          <p:cNvPr id="2" name="Title 1"/>
          <p:cNvSpPr>
            <a:spLocks noGrp="1"/>
          </p:cNvSpPr>
          <p:nvPr>
            <p:ph type="title"/>
          </p:nvPr>
        </p:nvSpPr>
        <p:spPr>
          <a:xfrm>
            <a:off x="0" y="0"/>
            <a:ext cx="9144000" cy="762000"/>
          </a:xfrm>
        </p:spPr>
        <p:txBody>
          <a:bodyPr/>
          <a:lstStyle/>
          <a:p>
            <a:pPr algn="ctr"/>
            <a:r>
              <a:rPr lang="en-US" u="sng" dirty="0">
                <a:solidFill>
                  <a:srgbClr val="00B0F0"/>
                </a:solidFill>
              </a:rPr>
              <a:t>Conclusion</a:t>
            </a:r>
            <a:r>
              <a:rPr lang="en-US" u="sng" dirty="0"/>
              <a:t> </a:t>
            </a:r>
            <a:endParaRPr lang="en-GB" u="sng" dirty="0"/>
          </a:p>
        </p:txBody>
      </p:sp>
    </p:spTree>
    <p:extLst>
      <p:ext uri="{BB962C8B-B14F-4D97-AF65-F5344CB8AC3E}">
        <p14:creationId xmlns:p14="http://schemas.microsoft.com/office/powerpoint/2010/main" val="3270658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33400"/>
            <a:ext cx="9144000" cy="6324600"/>
          </a:xfrm>
        </p:spPr>
        <p:txBody>
          <a:bodyPr>
            <a:noAutofit/>
          </a:bodyPr>
          <a:lstStyle/>
          <a:p>
            <a:r>
              <a:rPr lang="en-US" sz="1800" dirty="0">
                <a:latin typeface="Times New Roman" panose="02020603050405020304" pitchFamily="18" charset="0"/>
                <a:cs typeface="Times New Roman" panose="02020603050405020304" pitchFamily="18" charset="0"/>
              </a:rPr>
              <a:t>Burt, W. S. (October 28, 2014). “Why Ethics are critical to Licensing Success.” </a:t>
            </a:r>
            <a:r>
              <a:rPr lang="en-US" sz="1800" i="1" dirty="0" err="1">
                <a:latin typeface="Times New Roman" panose="02020603050405020304" pitchFamily="18" charset="0"/>
                <a:cs typeface="Times New Roman" panose="02020603050405020304" pitchFamily="18" charset="0"/>
              </a:rPr>
              <a:t>Lexology</a:t>
            </a:r>
            <a:r>
              <a:rPr lang="en-US" sz="1800" dirty="0">
                <a:latin typeface="Times New Roman" panose="02020603050405020304" pitchFamily="18" charset="0"/>
                <a:cs typeface="Times New Roman" panose="02020603050405020304" pitchFamily="18" charset="0"/>
              </a:rPr>
              <a:t>. Retrieved from https://www.lexology.com/library/detail.aspx?g=9ab4af2d-6382-41b7-bdaa-2c0a3d199207</a:t>
            </a:r>
            <a:endParaRPr lang="en-GB"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Campbell, D. (December 01, 2007). “Keeping it Simple-An Overview of Data Privacy Compliance Requirements.” Internal Auditor. Retrieved from https://iaonline.theiia.org/keeping-it-simple-an-overview-of-data-privacy-compliance-requirements</a:t>
            </a:r>
            <a:endParaRPr lang="en-GB"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Corn, M., &amp; </a:t>
            </a:r>
            <a:r>
              <a:rPr lang="en-US" sz="1800" dirty="0" err="1">
                <a:latin typeface="Times New Roman" panose="02020603050405020304" pitchFamily="18" charset="0"/>
                <a:cs typeface="Times New Roman" panose="02020603050405020304" pitchFamily="18" charset="0"/>
              </a:rPr>
              <a:t>Resenthal</a:t>
            </a:r>
            <a:r>
              <a:rPr lang="en-US" sz="1800" dirty="0">
                <a:latin typeface="Times New Roman" panose="02020603050405020304" pitchFamily="18" charset="0"/>
                <a:cs typeface="Times New Roman" panose="02020603050405020304" pitchFamily="18" charset="0"/>
              </a:rPr>
              <a:t>, J. (January 28, 2013). “Privacy, Security, and Compliance: Strange Bedfellows or a Marriage Made in Heaven.” </a:t>
            </a:r>
            <a:r>
              <a:rPr lang="en-US" sz="1800" i="1" dirty="0" err="1">
                <a:latin typeface="Times New Roman" panose="02020603050405020304" pitchFamily="18" charset="0"/>
                <a:cs typeface="Times New Roman" panose="02020603050405020304" pitchFamily="18" charset="0"/>
              </a:rPr>
              <a:t>Educacause</a:t>
            </a:r>
            <a:r>
              <a:rPr lang="en-US" sz="1800" i="1" dirty="0">
                <a:latin typeface="Times New Roman" panose="02020603050405020304" pitchFamily="18" charset="0"/>
                <a:cs typeface="Times New Roman" panose="02020603050405020304" pitchFamily="18" charset="0"/>
              </a:rPr>
              <a:t> Review</a:t>
            </a:r>
            <a:r>
              <a:rPr lang="en-US" sz="1800" dirty="0">
                <a:latin typeface="Times New Roman" panose="02020603050405020304" pitchFamily="18" charset="0"/>
                <a:cs typeface="Times New Roman" panose="02020603050405020304" pitchFamily="18" charset="0"/>
              </a:rPr>
              <a:t>. Retrieved from </a:t>
            </a:r>
            <a:r>
              <a:rPr lang="en-US" sz="1800" dirty="0">
                <a:latin typeface="Times New Roman" panose="02020603050405020304" pitchFamily="18" charset="0"/>
                <a:cs typeface="Times New Roman" panose="02020603050405020304" pitchFamily="18" charset="0"/>
                <a:hlinkClick r:id="rId2"/>
              </a:rPr>
              <a:t>https://er.educause.edu/articles/2013/1/privacy-security-and-compliance-strange-bedfellows-or-a-marriage-made-in-heaven</a:t>
            </a:r>
            <a:endParaRPr lang="en-GB" sz="1800" dirty="0">
              <a:latin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Gottshall</a:t>
            </a:r>
            <a:r>
              <a:rPr lang="en-US" sz="1800" dirty="0">
                <a:latin typeface="Times New Roman" panose="02020603050405020304" pitchFamily="18" charset="0"/>
                <a:cs typeface="Times New Roman" panose="02020603050405020304" pitchFamily="18" charset="0"/>
              </a:rPr>
              <a:t>, J. (2015). “Developing a Privacy Compliance Program.” </a:t>
            </a:r>
            <a:r>
              <a:rPr lang="en-US" sz="1800" i="1" dirty="0">
                <a:latin typeface="Times New Roman" panose="02020603050405020304" pitchFamily="18" charset="0"/>
                <a:cs typeface="Times New Roman" panose="02020603050405020304" pitchFamily="18" charset="0"/>
              </a:rPr>
              <a:t>Thomson Reuters</a:t>
            </a:r>
            <a:r>
              <a:rPr lang="en-US" sz="1800" dirty="0">
                <a:latin typeface="Times New Roman" panose="02020603050405020304" pitchFamily="18" charset="0"/>
                <a:cs typeface="Times New Roman" panose="02020603050405020304" pitchFamily="18" charset="0"/>
              </a:rPr>
              <a:t>. Retrieved from https://www.infolawgroup.com/files/2015/09/Developing-a-Privacy-Compliance-Program-5-617-5067.pdf</a:t>
            </a:r>
            <a:endParaRPr lang="en-GB" sz="1800" dirty="0">
              <a:latin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Ityokyaa</a:t>
            </a:r>
            <a:r>
              <a:rPr lang="en-US" sz="1800" dirty="0">
                <a:latin typeface="Times New Roman" panose="02020603050405020304" pitchFamily="18" charset="0"/>
                <a:cs typeface="Times New Roman" panose="02020603050405020304" pitchFamily="18" charset="0"/>
              </a:rPr>
              <a:t>, D. (June 16, 2017). “Information Security Awareness: Identifying Security Threats and Vulnerabilities.” </a:t>
            </a:r>
            <a:r>
              <a:rPr lang="en-US" sz="1800" i="1" dirty="0">
                <a:latin typeface="Times New Roman" panose="02020603050405020304" pitchFamily="18" charset="0"/>
                <a:cs typeface="Times New Roman" panose="02020603050405020304" pitchFamily="18" charset="0"/>
              </a:rPr>
              <a:t>Digital Craftsmen</a:t>
            </a:r>
            <a:r>
              <a:rPr lang="en-US" sz="1800" dirty="0">
                <a:latin typeface="Times New Roman" panose="02020603050405020304" pitchFamily="18" charset="0"/>
                <a:cs typeface="Times New Roman" panose="02020603050405020304" pitchFamily="18" charset="0"/>
              </a:rPr>
              <a:t>. Retrieved from https://www.digitalcraftsmen.com/information-security-awareness-identifying-security-threats-vulnerabilities/</a:t>
            </a:r>
            <a:endParaRPr lang="en-GB"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Lee, W. W., </a:t>
            </a:r>
            <a:r>
              <a:rPr lang="en-US" sz="1800" dirty="0" err="1">
                <a:latin typeface="Times New Roman" panose="02020603050405020304" pitchFamily="18" charset="0"/>
                <a:cs typeface="Times New Roman" panose="02020603050405020304" pitchFamily="18" charset="0"/>
              </a:rPr>
              <a:t>Zanki</a:t>
            </a:r>
            <a:r>
              <a:rPr lang="en-US" sz="1800" dirty="0">
                <a:latin typeface="Times New Roman" panose="02020603050405020304" pitchFamily="18" charset="0"/>
                <a:cs typeface="Times New Roman" panose="02020603050405020304" pitchFamily="18" charset="0"/>
              </a:rPr>
              <a:t>, W., &amp; Chang, H. (2016). An Ethical Approach to Data Privacy Protection. </a:t>
            </a:r>
            <a:r>
              <a:rPr lang="en-US" sz="1800" i="1" dirty="0">
                <a:latin typeface="Times New Roman" panose="02020603050405020304" pitchFamily="18" charset="0"/>
                <a:cs typeface="Times New Roman" panose="02020603050405020304" pitchFamily="18" charset="0"/>
              </a:rPr>
              <a:t>ISACA Journal.</a:t>
            </a:r>
            <a:r>
              <a:rPr lang="en-US" sz="1800" dirty="0">
                <a:latin typeface="Times New Roman" panose="02020603050405020304" pitchFamily="18" charset="0"/>
                <a:cs typeface="Times New Roman" panose="02020603050405020304" pitchFamily="18" charset="0"/>
              </a:rPr>
              <a:t> Retrieved from https://www.isaca.org/Journal/archives/2016/volume-6/Pages/an-ethical-approach-to-data-privacy-protection.aspx</a:t>
            </a:r>
            <a:endParaRPr lang="en-GB" sz="1800" dirty="0">
              <a:latin typeface="Times New Roman" panose="02020603050405020304" pitchFamily="18" charset="0"/>
              <a:cs typeface="Times New Roman" panose="02020603050405020304" pitchFamily="18" charset="0"/>
            </a:endParaRPr>
          </a:p>
          <a:p>
            <a:endParaRPr lang="en-GB" sz="18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0" y="0"/>
            <a:ext cx="9144000" cy="685800"/>
          </a:xfrm>
        </p:spPr>
        <p:txBody>
          <a:bodyPr>
            <a:normAutofit fontScale="90000"/>
          </a:bodyPr>
          <a:lstStyle/>
          <a:p>
            <a:pPr algn="ctr"/>
            <a:r>
              <a:rPr lang="en-US" u="sng" dirty="0">
                <a:solidFill>
                  <a:srgbClr val="00B0F0"/>
                </a:solidFill>
              </a:rPr>
              <a:t>References </a:t>
            </a:r>
            <a:endParaRPr lang="en-GB" u="sng" dirty="0">
              <a:solidFill>
                <a:srgbClr val="00B0F0"/>
              </a:solidFill>
            </a:endParaRPr>
          </a:p>
        </p:txBody>
      </p:sp>
    </p:spTree>
    <p:extLst>
      <p:ext uri="{BB962C8B-B14F-4D97-AF65-F5344CB8AC3E}">
        <p14:creationId xmlns:p14="http://schemas.microsoft.com/office/powerpoint/2010/main" val="2042337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09600"/>
            <a:ext cx="9144000" cy="6248400"/>
          </a:xfrm>
        </p:spPr>
        <p:txBody>
          <a:bodyPr>
            <a:normAutofit/>
          </a:bodyPr>
          <a:lstStyle/>
          <a:p>
            <a:r>
              <a:rPr lang="en-US" sz="1800" dirty="0" err="1">
                <a:latin typeface="Times New Roman" panose="02020603050405020304" pitchFamily="18" charset="0"/>
                <a:cs typeface="Times New Roman" panose="02020603050405020304" pitchFamily="18" charset="0"/>
              </a:rPr>
              <a:t>Stanganelli</a:t>
            </a:r>
            <a:r>
              <a:rPr lang="en-US" sz="1800" dirty="0">
                <a:latin typeface="Times New Roman" panose="02020603050405020304" pitchFamily="18" charset="0"/>
                <a:cs typeface="Times New Roman" panose="02020603050405020304" pitchFamily="18" charset="0"/>
              </a:rPr>
              <a:t>, J. (September 19, 2017). “Compliance and Data Privacy </a:t>
            </a:r>
            <a:r>
              <a:rPr lang="en-US" sz="1800" dirty="0" err="1">
                <a:latin typeface="Times New Roman" panose="02020603050405020304" pitchFamily="18" charset="0"/>
                <a:cs typeface="Times New Roman" panose="02020603050405020304" pitchFamily="18" charset="0"/>
              </a:rPr>
              <a:t>Regs</a:t>
            </a:r>
            <a:r>
              <a:rPr lang="en-US" sz="1800" dirty="0">
                <a:latin typeface="Times New Roman" panose="02020603050405020304" pitchFamily="18" charset="0"/>
                <a:cs typeface="Times New Roman" panose="02020603050405020304" pitchFamily="18" charset="0"/>
              </a:rPr>
              <a:t> IT Security Pros should worry about.” </a:t>
            </a:r>
            <a:r>
              <a:rPr lang="en-US" sz="1800" i="1" dirty="0">
                <a:latin typeface="Times New Roman" panose="02020603050405020304" pitchFamily="18" charset="0"/>
                <a:cs typeface="Times New Roman" panose="02020603050405020304" pitchFamily="18" charset="0"/>
              </a:rPr>
              <a:t>E-security Planet</a:t>
            </a:r>
            <a:r>
              <a:rPr lang="en-US" sz="1800" dirty="0">
                <a:latin typeface="Times New Roman" panose="02020603050405020304" pitchFamily="18" charset="0"/>
                <a:cs typeface="Times New Roman" panose="02020603050405020304" pitchFamily="18" charset="0"/>
              </a:rPr>
              <a:t>. Retrieved from https://www.esecurityplanet.com/network-security/security-compliance.html</a:t>
            </a:r>
            <a:endParaRPr lang="en-GB"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Stafford, C., &amp; Bjornson, B. (2018). “Identifying Vulnerabilities and Risks in your Network.” </a:t>
            </a:r>
            <a:r>
              <a:rPr lang="en-US" sz="1800" i="1" dirty="0" err="1">
                <a:latin typeface="Times New Roman" panose="02020603050405020304" pitchFamily="18" charset="0"/>
                <a:cs typeface="Times New Roman" panose="02020603050405020304" pitchFamily="18" charset="0"/>
              </a:rPr>
              <a:t>Techsoup</a:t>
            </a:r>
            <a:r>
              <a:rPr lang="en-US" sz="1800" i="1" dirty="0">
                <a:latin typeface="Times New Roman" panose="02020603050405020304" pitchFamily="18" charset="0"/>
                <a:cs typeface="Times New Roman" panose="02020603050405020304" pitchFamily="18" charset="0"/>
              </a:rPr>
              <a:t> for Libraries</a:t>
            </a:r>
            <a:r>
              <a:rPr lang="en-US" sz="1800" dirty="0">
                <a:latin typeface="Times New Roman" panose="02020603050405020304" pitchFamily="18" charset="0"/>
                <a:cs typeface="Times New Roman" panose="02020603050405020304" pitchFamily="18" charset="0"/>
              </a:rPr>
              <a:t>. Retrieved from http://www.techsoupforlibraries.org/planning-for-success/networking-and-security/identifying-vulnerabilities-and-risks-on-your-network</a:t>
            </a:r>
            <a:endParaRPr lang="en-GB"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Young, J. (November 03, 2016). “Why is Security Awareness Training Important.” </a:t>
            </a:r>
            <a:r>
              <a:rPr lang="en-US" sz="1800" i="1" dirty="0">
                <a:latin typeface="Times New Roman" panose="02020603050405020304" pitchFamily="18" charset="0"/>
                <a:cs typeface="Times New Roman" panose="02020603050405020304" pitchFamily="18" charset="0"/>
              </a:rPr>
              <a:t>Workplace Answers</a:t>
            </a:r>
            <a:r>
              <a:rPr lang="en-US" sz="1800" dirty="0">
                <a:latin typeface="Times New Roman" panose="02020603050405020304" pitchFamily="18" charset="0"/>
                <a:cs typeface="Times New Roman" panose="02020603050405020304" pitchFamily="18" charset="0"/>
              </a:rPr>
              <a:t>. Retrieved from http://www.workplaceanswers.com/resources/blog/why-is-security-awareness-training-important</a:t>
            </a:r>
            <a:endParaRPr lang="en-GB" sz="18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0" y="0"/>
            <a:ext cx="9067800" cy="609600"/>
          </a:xfrm>
        </p:spPr>
        <p:txBody>
          <a:bodyPr>
            <a:normAutofit fontScale="90000"/>
          </a:bodyPr>
          <a:lstStyle/>
          <a:p>
            <a:pPr algn="ctr"/>
            <a:r>
              <a:rPr lang="en-US" u="sng" dirty="0">
                <a:solidFill>
                  <a:srgbClr val="00B0F0"/>
                </a:solidFill>
              </a:rPr>
              <a:t>Continuation of References </a:t>
            </a:r>
            <a:endParaRPr lang="en-GB" u="sng" dirty="0">
              <a:solidFill>
                <a:srgbClr val="00B0F0"/>
              </a:solidFill>
            </a:endParaRPr>
          </a:p>
        </p:txBody>
      </p:sp>
    </p:spTree>
    <p:extLst>
      <p:ext uri="{BB962C8B-B14F-4D97-AF65-F5344CB8AC3E}">
        <p14:creationId xmlns:p14="http://schemas.microsoft.com/office/powerpoint/2010/main" val="881134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369</TotalTime>
  <Words>2554</Words>
  <Application>Microsoft Office PowerPoint</Application>
  <PresentationFormat>On-screen Show (4:3)</PresentationFormat>
  <Paragraphs>120</Paragraphs>
  <Slides>13</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Lucida Sans Unicode</vt:lpstr>
      <vt:lpstr>Times New Roman</vt:lpstr>
      <vt:lpstr>Verdana</vt:lpstr>
      <vt:lpstr>Wingdings 2</vt:lpstr>
      <vt:lpstr>Wingdings 3</vt:lpstr>
      <vt:lpstr>Concourse</vt:lpstr>
      <vt:lpstr>SECURITY INFORMATION SYSTEM POLICIES </vt:lpstr>
      <vt:lpstr>Introduction </vt:lpstr>
      <vt:lpstr>Continuation of Introduction </vt:lpstr>
      <vt:lpstr>Audit Steps</vt:lpstr>
      <vt:lpstr>Continuation of Legal Compliance </vt:lpstr>
      <vt:lpstr>Continuation of Area 2</vt:lpstr>
      <vt:lpstr>Continuation of Area 3</vt:lpstr>
      <vt:lpstr>Continuation of Area  4</vt:lpstr>
      <vt:lpstr>Continuation of Area 4</vt:lpstr>
      <vt:lpstr>Continuation of Area  5</vt:lpstr>
      <vt:lpstr>Conclusion </vt:lpstr>
      <vt:lpstr>References </vt:lpstr>
      <vt:lpstr>Continuation of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Antony Ouma</cp:lastModifiedBy>
  <cp:revision>29</cp:revision>
  <dcterms:created xsi:type="dcterms:W3CDTF">2018-09-19T05:59:51Z</dcterms:created>
  <dcterms:modified xsi:type="dcterms:W3CDTF">2018-09-19T15:24:36Z</dcterms:modified>
</cp:coreProperties>
</file>